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59" r:id="rId3"/>
    <p:sldId id="260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58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4A781-2B00-D048-82DB-1FD95929E5C4}" type="datetimeFigureOut">
              <a:rPr lang="en-US" smtClean="0"/>
              <a:t>4/10/25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679AE-9194-A844-A231-BBF62F727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3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679AE-9194-A844-A231-BBF62F727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60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D6170-6821-E3D6-5D5A-6CCE603AA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D03334-2927-8D59-5628-556AB22FC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A778A-DBD1-0316-EF4C-44FD1CE3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47C66-9DF8-FD8E-9F23-B3288E92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02053-ECCE-83EE-C903-271D8309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24E0-7450-57BB-2CCC-E59A2D8E4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8F1D1A-D813-D335-6763-F86D6930F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F8F6B-E696-CC43-B1E5-EE3279F6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88F8E-5AFF-6990-AAC3-069F8CBDD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2C5B0-6ECD-2FB6-44E1-6A8923F44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4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81611B-0737-C7AC-FA88-57AFB20993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544AFE-85C1-7EE5-E7FA-6C76B98F0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2EB07-85BF-8456-4C5F-EEF17C00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2D33-58F9-E8B2-D7D2-B8613756B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3C241-F40B-1992-D39E-1D6E338A3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18844-CC22-1B1C-173E-DDFA2E676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A6823-1554-F299-5ED1-43221FE98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0B4BC-D9CD-1956-F0E1-C47DF044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2D0EA-D594-7451-5B60-60675078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9D263-2094-9D80-6E0A-539558E03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5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F721-75F0-8D21-162A-97A471CB3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89E44-2D0A-865A-B59F-1827B3F35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B468C-88FF-2B7D-82F7-4EE13B089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E0A3E-DD1C-7933-9E3D-6EA9B309E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31754-3F8C-2B62-6E4F-D978EC19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09D87-CAAE-3907-027F-6051BEA7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D2767-925F-0A48-167E-FE10FEB521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65221-8F99-9E25-71B6-42E5410C9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9982C-196D-C372-6AC6-CB6AF59B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1DB55-F785-A5B2-B1AA-9C633B01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D307CD-1B91-0BFA-AC4E-1F325556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7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BEE99-CA81-291B-B028-5D4AD27B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2C202-70A3-0AE5-3DA0-4DFED6139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F1AEC-B86C-2B6C-69F3-B82D0A1E0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B9F872-C3D9-736A-1A69-E5A295BB5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9395E9-00E9-9B01-21FA-C9744FF81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D81DEB-0CC6-3E13-01B3-A3CCC7B4F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C2917D-C612-038E-E3EF-E62FF5B70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6AFC58-999F-D127-8757-88B1854F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D01A6-DB02-36CE-1C10-ACFA067F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7DF4F-40DB-CB7A-F4B2-0EECF4D8E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0DFF5-7477-5DE9-CC1B-ECCE44631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3BD7C-FB77-03EC-2AA7-5ECBED93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EE85AD-3A9E-F550-32E6-957CD0908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447771-2EB7-1612-6483-B065E7967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10A6C-9382-94F4-3970-AD75BE22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7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4F716-4642-88EA-62CA-58AAB06E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13D5D-B5A6-F3B9-375C-C83C23FF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623E80-7A28-3BFD-91AF-9FEE574A2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25863-9D26-F5B2-0363-242D7CC3A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557BB-FBB6-538C-77C1-16ADFBEA3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173FB-EFAF-DFC7-4E76-B2AC6239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5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8BF47-B3A3-C315-FE94-38C90C936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E0BF05-1C1B-C4F6-2646-0CDE9E0DF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2C71A-45B5-6826-9767-F300100AC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1358A-15BA-C081-04A5-7C992485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C2384-807B-4908-EDCD-F9DCB734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B4A16-9D25-BF15-FBE4-5E8E0C210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ABADC-DA29-9D5E-E003-7EBE0C4A8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7944B-B580-D756-72A9-6DE4184B0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031B2-86FF-76F3-5DB8-B88B91090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0F3E0-CF3F-7744-B991-B9E9AD1BAA22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C0D3B-1F05-287C-F0F8-A53232322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EEE08-AD12-743D-F124-72477AD90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0B2C0-9368-8E40-8068-65371A27C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9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B10A59-5003-963F-1B76-7A81D778ECA2}"/>
              </a:ext>
            </a:extLst>
          </p:cNvPr>
          <p:cNvSpPr txBox="1"/>
          <p:nvPr/>
        </p:nvSpPr>
        <p:spPr>
          <a:xfrm>
            <a:off x="1135776" y="612400"/>
            <a:ext cx="8388993" cy="6212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AGENDA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1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GB" sz="1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Item: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6:30pm – 7:00pm 		Shareholders  arrival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7:00pm  - 7:10pm 		Welcome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7:10 pm -  7:20pm		Richard Pontin – Looking back / looking forward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7:20 pm -  7:40pm		Accountants – Ramsay Brown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7:40 pm – 8:00pm		Chairman &amp; Finance Lead – Finance Overview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8:00 pm 	- close		Q&amp; A …..Dinner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F61B55-985F-BA6B-3B29-4E97CA7EC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091" y="263987"/>
            <a:ext cx="2552700" cy="866775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2399D1B-45FE-4FE4-8C0C-ABA847D3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1FDBD29-237A-566D-F919-6605DF4A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D47C-75D6-1341-8909-3AAE2880FE11}" type="slidenum">
              <a:rPr lang="en-US" smtClean="0"/>
              <a:t>1</a:t>
            </a:fld>
            <a:endParaRPr lang="en-US"/>
          </a:p>
        </p:txBody>
      </p:sp>
      <p:pic>
        <p:nvPicPr>
          <p:cNvPr id="11" name="image2.png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5AFA638-7A6B-0AA7-D7A9-337118D49B9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456972" y="6146158"/>
            <a:ext cx="5301204" cy="699246"/>
          </a:xfrm>
          <a:prstGeom prst="rect">
            <a:avLst/>
          </a:prstGeom>
          <a:ln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7ABAD3F-FC97-6FE3-6C60-4B40D82968E5}"/>
              </a:ext>
            </a:extLst>
          </p:cNvPr>
          <p:cNvSpPr txBox="1"/>
          <p:nvPr/>
        </p:nvSpPr>
        <p:spPr>
          <a:xfrm>
            <a:off x="2565723" y="2430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7">
            <a:extLst>
              <a:ext uri="{FF2B5EF4-FFF2-40B4-BE49-F238E27FC236}">
                <a16:creationId xmlns:a16="http://schemas.microsoft.com/office/drawing/2014/main" id="{78D89CBE-5419-B7CC-8B04-0278ECB62AA7}"/>
              </a:ext>
            </a:extLst>
          </p:cNvPr>
          <p:cNvSpPr txBox="1">
            <a:spLocks/>
          </p:cNvSpPr>
          <p:nvPr/>
        </p:nvSpPr>
        <p:spPr>
          <a:xfrm>
            <a:off x="733302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April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2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B0AF82-BAAA-7BF1-EC85-46B0BDE53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785" y="240836"/>
            <a:ext cx="2552700" cy="866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3AC840-78E3-774B-12ED-CB0E07CBDD8C}"/>
              </a:ext>
            </a:extLst>
          </p:cNvPr>
          <p:cNvSpPr txBox="1"/>
          <p:nvPr/>
        </p:nvSpPr>
        <p:spPr>
          <a:xfrm>
            <a:off x="1018571" y="594302"/>
            <a:ext cx="236123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Healthbridge</a:t>
            </a:r>
            <a:r>
              <a:rPr lang="en-US" dirty="0"/>
              <a:t> Direct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803A4A-3594-255D-8B88-D17644DC913B}"/>
              </a:ext>
            </a:extLst>
          </p:cNvPr>
          <p:cNvSpPr txBox="1"/>
          <p:nvPr/>
        </p:nvSpPr>
        <p:spPr>
          <a:xfrm>
            <a:off x="1018571" y="1173826"/>
            <a:ext cx="10127849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Looking Back ……2024/25</a:t>
            </a:r>
          </a:p>
          <a:p>
            <a:endParaRPr lang="en-US" dirty="0"/>
          </a:p>
          <a:p>
            <a:r>
              <a:rPr lang="en-US" u="sng" dirty="0"/>
              <a:t>Achievements</a:t>
            </a:r>
            <a:r>
              <a:rPr lang="en-US" dirty="0"/>
              <a:t>: </a:t>
            </a:r>
          </a:p>
          <a:p>
            <a:r>
              <a:rPr lang="en-US" dirty="0"/>
              <a:t>	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en-US" dirty="0"/>
              <a:t>Delivered on all our contracts / Pilots  – EA / SDA / </a:t>
            </a:r>
            <a:r>
              <a:rPr lang="en-US" dirty="0" err="1"/>
              <a:t>LTBi</a:t>
            </a:r>
            <a:r>
              <a:rPr lang="en-US" dirty="0"/>
              <a:t> / SWC / LTC / Pilots </a:t>
            </a:r>
          </a:p>
          <a:p>
            <a:r>
              <a:rPr lang="en-US" dirty="0"/>
              <a:t>	      (managed to deliver where local federations haven’t ….E-hubs)</a:t>
            </a:r>
          </a:p>
          <a:p>
            <a:r>
              <a:rPr lang="en-US" dirty="0"/>
              <a:t>	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en-US" dirty="0"/>
              <a:t>Decreased running costs </a:t>
            </a:r>
            <a:r>
              <a:rPr lang="en-US" dirty="0" err="1"/>
              <a:t>eg</a:t>
            </a:r>
            <a:r>
              <a:rPr lang="en-US" dirty="0"/>
              <a:t> Re-negotiated non clinical contracts </a:t>
            </a:r>
          </a:p>
          <a:p>
            <a:r>
              <a:rPr lang="en-US" dirty="0"/>
              <a:t>	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en-US" dirty="0"/>
              <a:t>Increased </a:t>
            </a:r>
            <a:r>
              <a:rPr lang="en-US" dirty="0" err="1"/>
              <a:t>organisations</a:t>
            </a:r>
            <a:r>
              <a:rPr lang="en-US" dirty="0"/>
              <a:t> reputation // Continue to built on strategic relationships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dirty="0"/>
              <a:t>Added value for our share-holders 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dirty="0"/>
              <a:t>Maintained stable workforce in core team  // Grown our locum work-force </a:t>
            </a:r>
          </a:p>
          <a:p>
            <a:pPr marL="1200150" lvl="2" indent="-285750">
              <a:buFont typeface="Wingdings" pitchFamily="2" charset="2"/>
              <a:buChar char="ü"/>
            </a:pPr>
            <a:endParaRPr lang="en-US" dirty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dirty="0"/>
              <a:t>Trusted provider 	</a:t>
            </a:r>
          </a:p>
          <a:p>
            <a:endParaRPr lang="en-US" dirty="0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BC2541FB-FAD5-DE5A-E959-496E8EAE21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April 2025</a:t>
            </a:r>
            <a:endParaRPr lang="en-US" dirty="0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C662235-A347-EA1A-B221-A2959990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F35D47C-75D6-1341-8909-3AAE2880FE11}" type="slidenum">
              <a:rPr lang="en-US" smtClean="0"/>
              <a:t>2</a:t>
            </a:fld>
            <a:endParaRPr lang="en-US"/>
          </a:p>
        </p:txBody>
      </p:sp>
      <p:pic>
        <p:nvPicPr>
          <p:cNvPr id="9" name="image2.png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AE58466-79AC-336B-9C65-517C5747A9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456972" y="6146158"/>
            <a:ext cx="5301204" cy="69924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07413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B0AF82-BAAA-7BF1-EC85-46B0BDE53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785" y="240836"/>
            <a:ext cx="2552700" cy="866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3AC840-78E3-774B-12ED-CB0E07CBDD8C}"/>
              </a:ext>
            </a:extLst>
          </p:cNvPr>
          <p:cNvSpPr txBox="1"/>
          <p:nvPr/>
        </p:nvSpPr>
        <p:spPr>
          <a:xfrm>
            <a:off x="1018571" y="914207"/>
            <a:ext cx="236123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Healthbridge</a:t>
            </a:r>
            <a:r>
              <a:rPr lang="en-US" dirty="0"/>
              <a:t> Direct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803A4A-3594-255D-8B88-D17644DC913B}"/>
              </a:ext>
            </a:extLst>
          </p:cNvPr>
          <p:cNvSpPr txBox="1"/>
          <p:nvPr/>
        </p:nvSpPr>
        <p:spPr>
          <a:xfrm>
            <a:off x="1018570" y="1538851"/>
            <a:ext cx="10127849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Looking Forward ……2025/26 …and beyond</a:t>
            </a:r>
          </a:p>
          <a:p>
            <a:endParaRPr lang="en-US" dirty="0"/>
          </a:p>
          <a:p>
            <a:r>
              <a:rPr lang="en-US" dirty="0"/>
              <a:t> Risks / Unknowns:</a:t>
            </a:r>
          </a:p>
          <a:p>
            <a:endParaRPr lang="en-US" dirty="0"/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/>
              <a:t>ICB / </a:t>
            </a:r>
            <a:r>
              <a:rPr lang="en-US" dirty="0" err="1"/>
              <a:t>Redbridge</a:t>
            </a:r>
            <a:r>
              <a:rPr lang="en-US" dirty="0"/>
              <a:t> Council / Acute (BHRUT) …. All financially challenged </a:t>
            </a:r>
          </a:p>
          <a:p>
            <a:pPr marL="1200150" lvl="2" indent="-285750">
              <a:buFont typeface="Wingdings" pitchFamily="2" charset="2"/>
              <a:buChar char="q"/>
            </a:pPr>
            <a:endParaRPr lang="en-US" dirty="0"/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/>
              <a:t>Reform in NHS …. NHSE abolished // ICB to reduce to 35% </a:t>
            </a:r>
            <a:r>
              <a:rPr lang="en-US" dirty="0" err="1"/>
              <a:t>w.force</a:t>
            </a:r>
            <a:r>
              <a:rPr lang="en-US" dirty="0"/>
              <a:t> // 10 </a:t>
            </a:r>
            <a:r>
              <a:rPr lang="en-US" dirty="0" err="1"/>
              <a:t>yr</a:t>
            </a:r>
            <a:r>
              <a:rPr lang="en-US" dirty="0"/>
              <a:t> plan to achieve transformational goals of..</a:t>
            </a:r>
          </a:p>
          <a:p>
            <a:pPr marL="3486150" lvl="7" indent="-285750">
              <a:buFont typeface="Wingdings" pitchFamily="2" charset="2"/>
              <a:buChar char="ü"/>
            </a:pPr>
            <a:r>
              <a:rPr lang="en-US" dirty="0"/>
              <a:t>Acute to community </a:t>
            </a:r>
          </a:p>
          <a:p>
            <a:pPr marL="3486150" lvl="7" indent="-285750">
              <a:buFont typeface="Wingdings" pitchFamily="2" charset="2"/>
              <a:buChar char="ü"/>
            </a:pPr>
            <a:r>
              <a:rPr lang="en-US" dirty="0"/>
              <a:t>Analogue to digital </a:t>
            </a:r>
          </a:p>
          <a:p>
            <a:pPr marL="3486150" lvl="7" indent="-285750">
              <a:buFont typeface="Wingdings" pitchFamily="2" charset="2"/>
              <a:buChar char="ü"/>
            </a:pPr>
            <a:r>
              <a:rPr lang="en-US" dirty="0"/>
              <a:t>Sickness to prevention 	</a:t>
            </a:r>
          </a:p>
          <a:p>
            <a:pPr marL="3486150" lvl="7" indent="-285750">
              <a:buFont typeface="Wingdings" pitchFamily="2" charset="2"/>
              <a:buChar char="ü"/>
            </a:pPr>
            <a:endParaRPr lang="en-US" dirty="0"/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/>
              <a:t>Movement to Integrated Neighborhood teams (INTs) …5 year process 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62BA41EE-7D64-F967-BBFD-3B4819C5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F35D47C-75D6-1341-8909-3AAE2880FE11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image2.png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398B69A-F128-58F5-A454-64DAEF77EFD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456972" y="6146158"/>
            <a:ext cx="5301204" cy="699246"/>
          </a:xfrm>
          <a:prstGeom prst="rect">
            <a:avLst/>
          </a:prstGeom>
          <a:ln/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225EC11-0319-FD31-C72D-CD26DCB4FD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April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10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B0AF82-BAAA-7BF1-EC85-46B0BDE53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785" y="240836"/>
            <a:ext cx="2552700" cy="866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3AC840-78E3-774B-12ED-CB0E07CBDD8C}"/>
              </a:ext>
            </a:extLst>
          </p:cNvPr>
          <p:cNvSpPr txBox="1"/>
          <p:nvPr/>
        </p:nvSpPr>
        <p:spPr>
          <a:xfrm>
            <a:off x="1018570" y="856415"/>
            <a:ext cx="236123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Healthbridge</a:t>
            </a:r>
            <a:r>
              <a:rPr lang="en-US" dirty="0"/>
              <a:t> Direct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803A4A-3594-255D-8B88-D17644DC913B}"/>
              </a:ext>
            </a:extLst>
          </p:cNvPr>
          <p:cNvSpPr txBox="1"/>
          <p:nvPr/>
        </p:nvSpPr>
        <p:spPr>
          <a:xfrm>
            <a:off x="1018570" y="1377798"/>
            <a:ext cx="10127849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Looking Forward ……2025/26 …and beyond</a:t>
            </a:r>
          </a:p>
          <a:p>
            <a:endParaRPr lang="en-US" dirty="0"/>
          </a:p>
          <a:p>
            <a:r>
              <a:rPr lang="en-US" dirty="0"/>
              <a:t> Strategy:</a:t>
            </a:r>
          </a:p>
          <a:p>
            <a:endParaRPr lang="en-US" dirty="0"/>
          </a:p>
          <a:p>
            <a:pPr marL="742950" lvl="1" indent="-285750">
              <a:buFont typeface="Wingdings" pitchFamily="2" charset="2"/>
              <a:buChar char="v"/>
            </a:pPr>
            <a:r>
              <a:rPr lang="en-US" dirty="0"/>
              <a:t>Retaining good PCN relationship is vital….Supporting PCNs in migrating to INTs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n-US" dirty="0"/>
              <a:t>HBD positioning itself as an integrator for INT’s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INTs need ….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Clear leadership structures / Governance frameworks …</a:t>
            </a:r>
            <a:r>
              <a:rPr lang="en-US" dirty="0" err="1"/>
              <a:t>aligment</a:t>
            </a:r>
            <a:r>
              <a:rPr lang="en-US" dirty="0"/>
              <a:t> of teams visions/ objectives 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Workforce – planning training development ….ID gaps, plan roles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HR support – issues will arise due to complexity of the varying teams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Data sharing / digital integration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Business intelligence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Financial Management / oversight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Performance Management &amp; evaluation </a:t>
            </a:r>
          </a:p>
        </p:txBody>
      </p:sp>
      <p:sp>
        <p:nvSpPr>
          <p:cNvPr id="2" name="Date Placeholder 7">
            <a:extLst>
              <a:ext uri="{FF2B5EF4-FFF2-40B4-BE49-F238E27FC236}">
                <a16:creationId xmlns:a16="http://schemas.microsoft.com/office/drawing/2014/main" id="{5793C639-C740-F209-E508-9EB01AE3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April 2025</a:t>
            </a:r>
            <a:endParaRPr lang="en-US" dirty="0"/>
          </a:p>
        </p:txBody>
      </p:sp>
      <p:pic>
        <p:nvPicPr>
          <p:cNvPr id="3" name="image2.png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43B65BD-672A-4DF0-474C-59B96194792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456972" y="6146158"/>
            <a:ext cx="5301204" cy="699246"/>
          </a:xfrm>
          <a:prstGeom prst="rect">
            <a:avLst/>
          </a:prstGeom>
          <a:ln/>
        </p:spPr>
      </p:pic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13AF1B90-52C9-5869-91C7-789806F84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F35D47C-75D6-1341-8909-3AAE2880FE1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0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B0AF82-BAAA-7BF1-EC85-46B0BDE53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785" y="240836"/>
            <a:ext cx="2552700" cy="866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3AC840-78E3-774B-12ED-CB0E07CBDD8C}"/>
              </a:ext>
            </a:extLst>
          </p:cNvPr>
          <p:cNvSpPr txBox="1"/>
          <p:nvPr/>
        </p:nvSpPr>
        <p:spPr>
          <a:xfrm>
            <a:off x="1018570" y="856415"/>
            <a:ext cx="236123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Healthbridge</a:t>
            </a:r>
            <a:r>
              <a:rPr lang="en-US" dirty="0"/>
              <a:t> Direct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803A4A-3594-255D-8B88-D17644DC913B}"/>
              </a:ext>
            </a:extLst>
          </p:cNvPr>
          <p:cNvSpPr txBox="1"/>
          <p:nvPr/>
        </p:nvSpPr>
        <p:spPr>
          <a:xfrm>
            <a:off x="439838" y="1364865"/>
            <a:ext cx="7292051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Like a Chameleon …..</a:t>
            </a:r>
          </a:p>
          <a:p>
            <a:endParaRPr lang="en-US" dirty="0"/>
          </a:p>
          <a:p>
            <a:r>
              <a:rPr lang="en-US" dirty="0"/>
              <a:t>HBD – needs to adapt to adapt to the changing surroundings to survive.</a:t>
            </a:r>
          </a:p>
          <a:p>
            <a:r>
              <a:rPr lang="en-US" dirty="0"/>
              <a:t>Current roles of HBD – mostly focused on delivery of clinical services.</a:t>
            </a:r>
          </a:p>
          <a:p>
            <a:r>
              <a:rPr lang="en-US" dirty="0"/>
              <a:t>Might to change to be predominantly a back-office support organization.</a:t>
            </a:r>
          </a:p>
          <a:p>
            <a:endParaRPr lang="en-US" dirty="0"/>
          </a:p>
          <a:p>
            <a:r>
              <a:rPr lang="en-US" dirty="0"/>
              <a:t>Unlike a Chameleon….</a:t>
            </a:r>
          </a:p>
          <a:p>
            <a:endParaRPr lang="en-US" dirty="0"/>
          </a:p>
          <a:p>
            <a:r>
              <a:rPr lang="en-US" dirty="0"/>
              <a:t>Chameleon uses its adaptation to blend in ….</a:t>
            </a:r>
          </a:p>
          <a:p>
            <a:r>
              <a:rPr lang="en-US" dirty="0"/>
              <a:t>HBD wants to stand out !!! </a:t>
            </a:r>
          </a:p>
          <a:p>
            <a:endParaRPr lang="en-US" dirty="0"/>
          </a:p>
        </p:txBody>
      </p:sp>
      <p:sp>
        <p:nvSpPr>
          <p:cNvPr id="2" name="Date Placeholder 7">
            <a:extLst>
              <a:ext uri="{FF2B5EF4-FFF2-40B4-BE49-F238E27FC236}">
                <a16:creationId xmlns:a16="http://schemas.microsoft.com/office/drawing/2014/main" id="{5793C639-C740-F209-E508-9EB01AE3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April 2025</a:t>
            </a:r>
            <a:endParaRPr lang="en-US" dirty="0"/>
          </a:p>
        </p:txBody>
      </p:sp>
      <p:pic>
        <p:nvPicPr>
          <p:cNvPr id="3" name="image2.png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43B65BD-672A-4DF0-474C-59B961947922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456972" y="6146158"/>
            <a:ext cx="5301204" cy="699246"/>
          </a:xfrm>
          <a:prstGeom prst="rect">
            <a:avLst/>
          </a:prstGeom>
          <a:ln/>
        </p:spPr>
      </p:pic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13AF1B90-52C9-5869-91C7-789806F84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F35D47C-75D6-1341-8909-3AAE2880FE11}" type="slidenum">
              <a:rPr lang="en-US" smtClean="0"/>
              <a:t>5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AADC62-CCD0-7651-1A54-36A016DB58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5607" y="1364865"/>
            <a:ext cx="4234402" cy="275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11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32155</TotalTime>
  <Words>405</Words>
  <Application>Microsoft Macintosh PowerPoint</Application>
  <PresentationFormat>Widescreen</PresentationFormat>
  <Paragraphs>86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Pontin</dc:creator>
  <cp:lastModifiedBy>Richard Pontin</cp:lastModifiedBy>
  <cp:revision>7</cp:revision>
  <dcterms:created xsi:type="dcterms:W3CDTF">2025-04-08T08:26:29Z</dcterms:created>
  <dcterms:modified xsi:type="dcterms:W3CDTF">2025-04-30T16:22:13Z</dcterms:modified>
</cp:coreProperties>
</file>